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8" r:id="rId2"/>
    <p:sldId id="262" r:id="rId3"/>
    <p:sldId id="345" r:id="rId4"/>
    <p:sldId id="346" r:id="rId5"/>
    <p:sldId id="347" r:id="rId6"/>
    <p:sldId id="348" r:id="rId7"/>
    <p:sldId id="283" r:id="rId8"/>
    <p:sldId id="273" r:id="rId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8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93E19-7BD2-AC4C-ABE2-FA467DD263A6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915D8-F182-E843-B056-BBBCFF273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24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D195CC-1258-0B40-A707-7D8602885723}" type="slidenum">
              <a:rPr lang="nl-NL"/>
              <a:pPr/>
              <a:t>2</a:t>
            </a:fld>
            <a:endParaRPr lang="nl-NL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6AFA0E-D80C-5045-B4D6-7D93993A905F}" type="slidenum">
              <a:rPr lang="nl-NL"/>
              <a:pPr/>
              <a:t>3</a:t>
            </a:fld>
            <a:endParaRPr lang="nl-NL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6AFA0E-D80C-5045-B4D6-7D93993A905F}" type="slidenum">
              <a:rPr lang="nl-NL"/>
              <a:pPr/>
              <a:t>4</a:t>
            </a:fld>
            <a:endParaRPr lang="nl-NL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romaanse bouwkunst van Frankrijk liet diepe sporen na in die van noordelijk Spanje, met name van de abdijen, kathedralen, kerken en kapellen langs de "</a:t>
            </a:r>
            <a:r>
              <a:rPr lang="nl-NL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Camino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", de St. Jacobspelgrimsweg die leidde naar Santiago de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Compostela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Maar het was zeker géén eenrichtingsverkeer van noord naar zuid: ook typisch Spaanse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Mozarabische</a:t>
            </a:r>
            <a:r>
              <a:rPr lang="nl-NL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architectonische elementen werden noordwaarts geëxporteerd. </a:t>
            </a:r>
            <a:r>
              <a:rPr lang="nl-NL" smtClean="0"/>
              <a:t>Volgens </a:t>
            </a:r>
            <a:r>
              <a:rPr lang="nl-NL" dirty="0" smtClean="0"/>
              <a:t>het Islamitische geloof mogen er geen afbeeldingen worden aangebracht van mensen en dieren. Alle decoraties zijn dus gebaseerd op plant- en bloemmotieven.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915D8-F182-E843-B056-BBBCFF27312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2106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0E7391-E8A2-F042-9EA1-B923E74F6E8E}" type="slidenum">
              <a:rPr lang="nl-NL"/>
              <a:pPr/>
              <a:t>7</a:t>
            </a:fld>
            <a:endParaRPr lang="nl-NL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AFADA-4F22-C843-BE2F-A982E4B8564B}" type="slidenum">
              <a:rPr lang="nl-NL"/>
              <a:pPr/>
              <a:t>8</a:t>
            </a:fld>
            <a:endParaRPr lang="nl-NL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0C0AB9-BAF6-C645-A58D-97C11785F0DD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22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941C8204-A6F9-6C46-B906-BCE577966C6E}" type="datetimeFigureOut">
              <a:rPr lang="nl-NL" smtClean="0"/>
              <a:t>29-10-15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43EB4AD0-8287-ED41-B3B7-C7B4E970CF28}" type="slidenum">
              <a:rPr lang="nl-NL" smtClean="0"/>
              <a:t>‹nr.›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lpaese.nl/B2SKUNMI.HTML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nl/imgres?imgurl=http://www.wandelpaden.com/images/VEZ11.JPG&amp;imgrefurl=http://www.wandelpaden.com/vezelay.html&amp;h=300&amp;w=450&amp;sz=58&amp;hl=nl&amp;start=3&amp;um=1&amp;usg=__06hwJsREYeVRyjLowCVKnBA0_dU=&amp;tbnid=GnbCxIbixn-ZLM:&amp;tbnh=85&amp;tbnw=127&amp;prev=/images?q=kapiteel+der+vier+winden&amp;um=1&amp;hl=nl&amp;rlz=1T4GZEZ_nlNL252NL252&amp;sa=N" TargetMode="External"/><Relationship Id="rId4" Type="http://schemas.openxmlformats.org/officeDocument/2006/relationships/image" Target="../media/image5.jpeg"/><Relationship Id="rId5" Type="http://schemas.openxmlformats.org/officeDocument/2006/relationships/hyperlink" Target="http://images.google.nl/imgres?imgurl=http://www.romaansbourgondie.nl/userfiles/kapiteel%20chatel%20censoir.jpg&amp;imgrefurl=http://www.romaansbourgondie.nl/site/pagina/55/Monumenten.html&amp;h=377&amp;w=567&amp;sz=205&amp;hl=nl&amp;start=2&amp;um=1&amp;usg=__XxdojrMtk48qt5_2EeYmeclgvfk=&amp;tbnid=bpuzPLBinZ7xWM:&amp;tbnh=89&amp;tbnw=134&amp;prev=/images?q=kapiteel+romaans&amp;um=1&amp;hl=nl&amp;rlz=1T4GZEZ_nlNL252NL252&amp;sa=N" TargetMode="External"/><Relationship Id="rId6" Type="http://schemas.openxmlformats.org/officeDocument/2006/relationships/image" Target="../media/image6.jpeg"/><Relationship Id="rId7" Type="http://schemas.openxmlformats.org/officeDocument/2006/relationships/hyperlink" Target="http://images.google.nl/imgres?imgurl=http://www.bovenlichten.net/sitebuildercontent/sitebuilderpictures/100_0105maastricht-tympaan-servaasabdij.jpg&amp;imgrefurl=http://www.bovenlichten.net/id4.html&amp;h=586&amp;w=816&amp;sz=169&amp;hl=nl&amp;start=1&amp;um=1&amp;usg=__esOzEDFggkQok58_C9rEI5_KN4Q=&amp;tbnid=yY2_iPqgISOshM:&amp;tbnh=103&amp;tbnw=144&amp;prev=/images?q=tympaan&amp;um=1&amp;hl=nl&amp;rlz=1T4GZEZ_nlNL252NL252&amp;sa=N" TargetMode="External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dirty="0" smtClean="0">
                <a:solidFill>
                  <a:srgbClr val="DC9E1F"/>
                </a:solidFill>
              </a:rPr>
              <a:t>LES 2: ROMAANS</a:t>
            </a:r>
            <a:br>
              <a:rPr lang="nl-NL" u="sng" dirty="0" smtClean="0">
                <a:solidFill>
                  <a:srgbClr val="DC9E1F"/>
                </a:solidFill>
              </a:rPr>
            </a:br>
            <a:r>
              <a:rPr lang="nl-NL" sz="1200" dirty="0">
                <a:solidFill>
                  <a:srgbClr val="DC9E1F"/>
                </a:solidFill>
              </a:rPr>
              <a:t>HOOFDSTUK 1: PAG. </a:t>
            </a:r>
            <a:r>
              <a:rPr lang="nl-NL" sz="1200" dirty="0" smtClean="0">
                <a:solidFill>
                  <a:srgbClr val="DC9E1F"/>
                </a:solidFill>
              </a:rPr>
              <a:t>9, 10, 11, 12, 13, 14 en 15 </a:t>
            </a:r>
            <a:endParaRPr lang="nl-NL" sz="1200" dirty="0">
              <a:solidFill>
                <a:srgbClr val="DC9E1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2897419" y="1600200"/>
            <a:ext cx="4790314" cy="4114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l-NL" sz="1800" dirty="0" smtClean="0">
              <a:solidFill>
                <a:srgbClr val="ECC577"/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rgbClr val="ECC577"/>
                </a:solidFill>
              </a:rPr>
              <a:t>	</a:t>
            </a:r>
            <a:r>
              <a:rPr lang="nl-NL" sz="18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nl-NL" sz="18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nl-NL" sz="1800" dirty="0" smtClean="0">
                <a:solidFill>
                  <a:schemeClr val="tx2">
                    <a:lumMod val="75000"/>
                  </a:schemeClr>
                </a:solidFill>
              </a:rPr>
              <a:t>Kruis –en pelgrimstochten</a:t>
            </a:r>
          </a:p>
          <a:p>
            <a:pPr marL="0" indent="0">
              <a:buNone/>
            </a:pPr>
            <a:r>
              <a:rPr lang="nl-NL" sz="1800" dirty="0" smtClean="0">
                <a:solidFill>
                  <a:schemeClr val="tx2">
                    <a:lumMod val="75000"/>
                  </a:schemeClr>
                </a:solidFill>
              </a:rPr>
              <a:t>		a. Kruistochten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nl-NL" sz="1800" dirty="0" smtClean="0">
                <a:solidFill>
                  <a:schemeClr val="tx2">
                    <a:lumMod val="75000"/>
                  </a:schemeClr>
                </a:solidFill>
              </a:rPr>
              <a:t>	b. Arabische invloeden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nl-NL" sz="1800" dirty="0" smtClean="0">
                <a:solidFill>
                  <a:schemeClr val="tx2">
                    <a:lumMod val="75000"/>
                  </a:schemeClr>
                </a:solidFill>
              </a:rPr>
              <a:t> 	c. Pelgrimstochten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nl-NL" sz="1800" dirty="0" smtClean="0">
                <a:solidFill>
                  <a:schemeClr val="tx2">
                    <a:lumMod val="75000"/>
                  </a:schemeClr>
                </a:solidFill>
              </a:rPr>
              <a:t>	d. Invloed op de kunst</a:t>
            </a:r>
          </a:p>
          <a:p>
            <a:pPr marL="0" indent="0">
              <a:buNone/>
            </a:pPr>
            <a:endParaRPr lang="nl-NL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nl-NL" sz="1800" dirty="0" smtClean="0">
                <a:solidFill>
                  <a:schemeClr val="tx2">
                    <a:lumMod val="75000"/>
                  </a:schemeClr>
                </a:solidFill>
              </a:rPr>
              <a:t>2. Romaanse kunst	</a:t>
            </a:r>
          </a:p>
          <a:p>
            <a:pPr marL="0" indent="0">
              <a:buNone/>
            </a:pPr>
            <a:r>
              <a:rPr lang="nl-NL" sz="1800" dirty="0" smtClean="0">
                <a:solidFill>
                  <a:schemeClr val="tx2">
                    <a:lumMod val="75000"/>
                  </a:schemeClr>
                </a:solidFill>
              </a:rPr>
              <a:t>		a. Romaanse bouwkunst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nl-NL" sz="1800" dirty="0" smtClean="0">
                <a:solidFill>
                  <a:schemeClr val="tx2">
                    <a:lumMod val="75000"/>
                  </a:schemeClr>
                </a:solidFill>
              </a:rPr>
              <a:t>	b. Romaanse beeldhouwkunst</a:t>
            </a:r>
          </a:p>
          <a:p>
            <a:pPr marL="0" indent="0">
              <a:buNone/>
            </a:pPr>
            <a:r>
              <a:rPr lang="nl-NL" sz="1800" dirty="0" smtClean="0">
                <a:solidFill>
                  <a:schemeClr val="tx2">
                    <a:lumMod val="75000"/>
                  </a:schemeClr>
                </a:solidFill>
              </a:rPr>
              <a:t>		c. Romaanse schilderkunst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nl-NL" sz="1800" dirty="0" smtClean="0">
                <a:solidFill>
                  <a:schemeClr val="tx2">
                    <a:lumMod val="75000"/>
                  </a:schemeClr>
                </a:solidFill>
              </a:rPr>
              <a:t>	d. Overige kunst</a:t>
            </a:r>
            <a:endParaRPr lang="nl-NL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Afbeelding 4" descr="http://f.jwwb.nl/public/o/k/y/temp-hqbwhwszlypjrxfvkpce/x8e37f/440px-Maria_Laach_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85" y="1780117"/>
            <a:ext cx="2794001" cy="356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679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5042600" cy="510938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nl-NL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De kerk:</a:t>
            </a:r>
            <a:r>
              <a:rPr lang="nl-NL" sz="2000" dirty="0">
                <a:latin typeface="+mj-lt"/>
              </a:rPr>
              <a:t> belangrijkste opdrachtgever </a:t>
            </a:r>
            <a:r>
              <a:rPr lang="nl-NL" sz="2000" dirty="0" err="1" smtClean="0">
                <a:latin typeface="+mj-lt"/>
              </a:rPr>
              <a:t>vd</a:t>
            </a:r>
            <a:r>
              <a:rPr lang="nl-NL" sz="2000" dirty="0" smtClean="0">
                <a:latin typeface="+mj-lt"/>
              </a:rPr>
              <a:t> kunsten.</a:t>
            </a:r>
            <a:endParaRPr lang="nl-NL" sz="2000" dirty="0">
              <a:latin typeface="+mj-lt"/>
            </a:endParaRP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>
                <a:latin typeface="+mj-lt"/>
              </a:rPr>
              <a:t>Veel </a:t>
            </a:r>
            <a:r>
              <a:rPr lang="nl-NL" sz="2000" dirty="0" smtClean="0">
                <a:latin typeface="+mj-lt"/>
              </a:rPr>
              <a:t>kunstproducten </a:t>
            </a:r>
            <a:r>
              <a:rPr lang="nl-NL" sz="2000" dirty="0">
                <a:latin typeface="+mj-lt"/>
              </a:rPr>
              <a:t>worden in kloosters </a:t>
            </a:r>
            <a:r>
              <a:rPr lang="nl-NL" sz="2000" dirty="0" smtClean="0">
                <a:latin typeface="+mj-lt"/>
              </a:rPr>
              <a:t>vervaardigd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>
                <a:latin typeface="+mj-lt"/>
              </a:rPr>
              <a:t>De </a:t>
            </a:r>
            <a:r>
              <a:rPr lang="nl-NL" sz="2000" dirty="0">
                <a:latin typeface="+mj-lt"/>
              </a:rPr>
              <a:t>kunstenaar in de middeleeuwen is een anonieme ambachtsman en heeft geen </a:t>
            </a:r>
            <a:r>
              <a:rPr lang="nl-NL" sz="2000" dirty="0" smtClean="0">
                <a:latin typeface="+mj-lt"/>
              </a:rPr>
              <a:t>roem.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>
                <a:latin typeface="+mj-lt"/>
              </a:rPr>
              <a:t>De </a:t>
            </a:r>
            <a:r>
              <a:rPr lang="nl-NL" sz="2000" dirty="0">
                <a:latin typeface="+mj-lt"/>
              </a:rPr>
              <a:t>belangrijkste werken die tijdens de Romaanse periode ontstaan, betreffen de </a:t>
            </a:r>
            <a:r>
              <a:rPr lang="nl-NL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beeldhouw-, schilder- en </a:t>
            </a:r>
            <a:r>
              <a:rPr lang="nl-NL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bouwkunst: 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nl-NL" sz="2000" dirty="0">
                <a:latin typeface="+mj-lt"/>
              </a:rPr>
              <a:t>k</a:t>
            </a:r>
            <a:r>
              <a:rPr lang="nl-NL" sz="2000" dirty="0" smtClean="0">
                <a:latin typeface="+mj-lt"/>
              </a:rPr>
              <a:t>erkelijke </a:t>
            </a:r>
            <a:r>
              <a:rPr lang="nl-NL" sz="2000" dirty="0">
                <a:latin typeface="+mj-lt"/>
              </a:rPr>
              <a:t>bouwwerken, </a:t>
            </a:r>
            <a:endParaRPr lang="nl-NL" sz="2000" dirty="0" smtClean="0">
              <a:latin typeface="+mj-lt"/>
            </a:endParaRP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>
                <a:latin typeface="+mj-lt"/>
              </a:rPr>
              <a:t>schilderingen </a:t>
            </a:r>
            <a:r>
              <a:rPr lang="nl-NL" sz="2000" dirty="0">
                <a:latin typeface="+mj-lt"/>
              </a:rPr>
              <a:t>en beeldhouwwerken in </a:t>
            </a:r>
            <a:r>
              <a:rPr lang="nl-NL" sz="2000" dirty="0" smtClean="0">
                <a:latin typeface="+mj-lt"/>
              </a:rPr>
              <a:t>kerken </a:t>
            </a:r>
            <a:endParaRPr lang="nl-NL" sz="2000" dirty="0">
              <a:latin typeface="+mj-lt"/>
            </a:endParaRP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>
                <a:latin typeface="+mj-lt"/>
              </a:rPr>
              <a:t>illustraties </a:t>
            </a:r>
            <a:r>
              <a:rPr lang="nl-NL" sz="2000" dirty="0">
                <a:latin typeface="+mj-lt"/>
              </a:rPr>
              <a:t>bij teksten van handgeschreven </a:t>
            </a:r>
            <a:r>
              <a:rPr lang="nl-NL" sz="2000" dirty="0" smtClean="0">
                <a:latin typeface="+mj-lt"/>
              </a:rPr>
              <a:t>boeken.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>
                <a:solidFill>
                  <a:srgbClr val="FFFFFF"/>
                </a:solidFill>
                <a:latin typeface="+mj-lt"/>
              </a:rPr>
              <a:t>relieken</a:t>
            </a:r>
            <a:endParaRPr lang="nl-NL" sz="2000" dirty="0">
              <a:solidFill>
                <a:srgbClr val="FFFFFF"/>
              </a:solidFill>
              <a:latin typeface="+mj-lt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nl-NL" sz="1800" dirty="0" smtClean="0">
              <a:hlinkClick r:id="rId3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nl-NL" sz="1800" dirty="0" smtClean="0">
                <a:hlinkClick r:id="rId3"/>
              </a:rPr>
              <a:t>http</a:t>
            </a:r>
            <a:r>
              <a:rPr lang="nl-NL" sz="1800" dirty="0">
                <a:hlinkClick r:id="rId3"/>
              </a:rPr>
              <a:t>://www.belpaese.nl/B2SKUNMI.HTML</a:t>
            </a:r>
            <a:endParaRPr lang="nl-NL" sz="1800" dirty="0"/>
          </a:p>
          <a:p>
            <a:pPr>
              <a:lnSpc>
                <a:spcPct val="80000"/>
              </a:lnSpc>
              <a:buFontTx/>
              <a:buNone/>
            </a:pPr>
            <a:endParaRPr lang="nl-NL" sz="1800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63914" y="422993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>
                <a:solidFill>
                  <a:srgbClr val="DC9E1F"/>
                </a:solidFill>
              </a:rPr>
              <a:t/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dirty="0" smtClean="0">
                <a:solidFill>
                  <a:srgbClr val="DC9E1F"/>
                </a:solidFill>
              </a:rPr>
              <a:t>ROMAANS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2. Romaanse kunst</a:t>
            </a:r>
            <a:br>
              <a:rPr lang="nl-NL" sz="2000" cap="none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	</a:t>
            </a:r>
            <a:endParaRPr lang="nl-NL" sz="1200" cap="none" dirty="0"/>
          </a:p>
        </p:txBody>
      </p:sp>
      <p:pic>
        <p:nvPicPr>
          <p:cNvPr id="2" name="Afbeelding 1" descr="Schermafbeelding 2015-09-15 om 20.47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00" y="1570038"/>
            <a:ext cx="3419004" cy="36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4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1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2331" y="1497806"/>
            <a:ext cx="5963117" cy="430433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nl-NL" sz="1800" dirty="0" smtClean="0">
                <a:solidFill>
                  <a:srgbClr val="F2D9A4"/>
                </a:solidFill>
              </a:rPr>
              <a:t>Kenmerken beeldhouwkunst:</a:t>
            </a:r>
          </a:p>
          <a:p>
            <a:pPr marL="0" indent="0">
              <a:lnSpc>
                <a:spcPct val="80000"/>
              </a:lnSpc>
              <a:buNone/>
            </a:pPr>
            <a:endParaRPr lang="nl-NL" sz="2000" dirty="0" smtClean="0"/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/>
              <a:t>Ondergeschikt aan architectuur (deuren, doopvonten, altaars, timpanen, …)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/>
              <a:t>Doel: </a:t>
            </a:r>
            <a:r>
              <a:rPr lang="nl-NL" sz="2000" dirty="0" err="1" smtClean="0"/>
              <a:t>muta</a:t>
            </a:r>
            <a:r>
              <a:rPr lang="nl-NL" sz="2000" dirty="0" smtClean="0"/>
              <a:t> </a:t>
            </a:r>
            <a:r>
              <a:rPr lang="nl-NL" sz="2000" dirty="0" err="1" smtClean="0"/>
              <a:t>praedicatio</a:t>
            </a:r>
            <a:r>
              <a:rPr lang="nl-NL" sz="2000" dirty="0" smtClean="0"/>
              <a:t> (stomme preek) te zijn, het aanzetten tot gebed en devotie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>
                <a:cs typeface="Times New Roman" charset="0"/>
              </a:rPr>
              <a:t>De beelden dienden om de analfabetische middeleeuwse mens te onderwijzen</a:t>
            </a:r>
            <a:endParaRPr lang="nl-NL" sz="2000" dirty="0" smtClean="0"/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nl-NL" sz="2000" dirty="0" smtClean="0"/>
              <a:t>De maker van het beeld maakt het zó dat de toeschouwer herkent wat ermee bedoeld wordt, gevolg: zie volgende dia</a:t>
            </a:r>
          </a:p>
        </p:txBody>
      </p:sp>
      <p:pic>
        <p:nvPicPr>
          <p:cNvPr id="379912" name="Picture 8" descr="VEZ1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85554"/>
            <a:ext cx="230505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9914" name="Picture 10" descr="kapiteel%2520chatel%2520censoi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352564"/>
            <a:ext cx="2305050" cy="153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9916" name="Picture 12" descr="100_0105maastricht-tympaan-servaasabdij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9" y="4101926"/>
            <a:ext cx="2305050" cy="1649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52331" y="24230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>
                <a:solidFill>
                  <a:srgbClr val="DC9E1F"/>
                </a:solidFill>
              </a:rPr>
              <a:t/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dirty="0" smtClean="0">
                <a:solidFill>
                  <a:srgbClr val="DC9E1F"/>
                </a:solidFill>
              </a:rPr>
              <a:t>ROMAANS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2. Romaanse kunst</a:t>
            </a:r>
            <a:br>
              <a:rPr lang="nl-NL" sz="2000" cap="none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	b. Romaanse beeldhouwkunst (1)</a:t>
            </a:r>
            <a:endParaRPr lang="nl-NL" sz="1200" cap="none" dirty="0"/>
          </a:p>
        </p:txBody>
      </p:sp>
    </p:spTree>
    <p:extLst>
      <p:ext uri="{BB962C8B-B14F-4D97-AF65-F5344CB8AC3E}">
        <p14:creationId xmlns:p14="http://schemas.microsoft.com/office/powerpoint/2010/main" val="224524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2331" y="1454067"/>
            <a:ext cx="4429083" cy="380048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dirty="0" smtClean="0">
                <a:solidFill>
                  <a:srgbClr val="F2D9A4"/>
                </a:solidFill>
              </a:rPr>
              <a:t>Gevolgen beeldhouwkunst: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1800" dirty="0" smtClean="0">
              <a:solidFill>
                <a:srgbClr val="F2D9A4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dirty="0" smtClean="0"/>
              <a:t>1. Het </a:t>
            </a:r>
            <a:r>
              <a:rPr lang="nl-NL" sz="1800" dirty="0"/>
              <a:t>beeldhouwkunst is </a:t>
            </a:r>
            <a:r>
              <a:rPr lang="nl-NL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schematisch, verhalend en </a:t>
            </a:r>
            <a:r>
              <a:rPr lang="nl-NL" sz="1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decoratief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1800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dirty="0" smtClean="0"/>
              <a:t>2. De </a:t>
            </a:r>
            <a:r>
              <a:rPr lang="nl-NL" sz="1800" dirty="0"/>
              <a:t>verhoudingen van het menselijk lichaam en de anatomie zijn </a:t>
            </a:r>
            <a:r>
              <a:rPr lang="nl-NL" sz="1800" dirty="0">
                <a:solidFill>
                  <a:srgbClr val="F2D9A4"/>
                </a:solidFill>
              </a:rPr>
              <a:t>niet natuurgetrouw </a:t>
            </a:r>
            <a:r>
              <a:rPr lang="nl-NL" sz="1800" dirty="0"/>
              <a:t>weergegeven, de figuren zijn stijf en houterig.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 dirty="0"/>
              <a:t>Geen emotie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 dirty="0"/>
              <a:t>Er is nauwelijks </a:t>
            </a:r>
            <a:r>
              <a:rPr lang="nl-NL" sz="1800" dirty="0" smtClean="0"/>
              <a:t>ruimtesuggestie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nl-NL" sz="18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dirty="0" smtClean="0"/>
              <a:t>3. Het </a:t>
            </a:r>
            <a:r>
              <a:rPr lang="nl-NL" sz="1800" dirty="0"/>
              <a:t>beeldhouwwerk is </a:t>
            </a:r>
            <a:r>
              <a:rPr lang="nl-NL" sz="1800" dirty="0" smtClean="0">
                <a:solidFill>
                  <a:srgbClr val="F2D9A4"/>
                </a:solidFill>
              </a:rPr>
              <a:t>niet vrijstaand</a:t>
            </a:r>
            <a:r>
              <a:rPr lang="nl-NL" sz="1800" dirty="0">
                <a:solidFill>
                  <a:srgbClr val="F2D9A4"/>
                </a:solidFill>
              </a:rPr>
              <a:t>, </a:t>
            </a:r>
            <a:r>
              <a:rPr lang="nl-NL" sz="1800" dirty="0" smtClean="0"/>
              <a:t>meestal </a:t>
            </a:r>
            <a:r>
              <a:rPr lang="nl-NL" sz="1800" dirty="0"/>
              <a:t>ergens tegenaan gezet of opgelegd </a:t>
            </a:r>
            <a:r>
              <a:rPr lang="nl-NL" sz="1800" dirty="0" smtClean="0"/>
              <a:t>(reliëf)</a:t>
            </a:r>
            <a:r>
              <a:rPr lang="nl-NL" sz="1800" dirty="0"/>
              <a:t>, </a:t>
            </a:r>
            <a:r>
              <a:rPr lang="nl-NL" sz="1800" dirty="0" smtClean="0"/>
              <a:t>timpaan </a:t>
            </a:r>
            <a:r>
              <a:rPr lang="nl-NL" sz="1800" dirty="0"/>
              <a:t>of </a:t>
            </a:r>
            <a:r>
              <a:rPr lang="nl-NL" sz="1800" dirty="0" smtClean="0"/>
              <a:t>kapiteel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18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dirty="0" smtClean="0"/>
              <a:t>4. Beelden zijn vaak </a:t>
            </a:r>
            <a:r>
              <a:rPr lang="nl-NL" sz="1800" dirty="0"/>
              <a:t>frontaal afgebeeld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52331" y="24230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>
                <a:solidFill>
                  <a:srgbClr val="DC9E1F"/>
                </a:solidFill>
              </a:rPr>
              <a:t/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dirty="0" smtClean="0">
                <a:solidFill>
                  <a:srgbClr val="DC9E1F"/>
                </a:solidFill>
              </a:rPr>
              <a:t>ROMAANS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2. Romaanse kunst</a:t>
            </a:r>
            <a:br>
              <a:rPr lang="nl-NL" sz="2000" cap="none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	b. Romaanse beeldhouwkunst (2)</a:t>
            </a:r>
            <a:endParaRPr lang="nl-NL" sz="1200" cap="non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414" y="1855127"/>
            <a:ext cx="3980979" cy="3152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602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15" y="544435"/>
            <a:ext cx="3897248" cy="5323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54" y="544435"/>
            <a:ext cx="4279871" cy="5323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99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12740"/>
            <a:ext cx="8308892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Arabische invloeden: architectonische decoraties afgeleid van Islamitische kunst:</a:t>
            </a:r>
            <a:endParaRPr lang="nl-NL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52331" y="24230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>
                <a:solidFill>
                  <a:srgbClr val="DC9E1F"/>
                </a:solidFill>
              </a:rPr>
              <a:t/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dirty="0" smtClean="0">
                <a:solidFill>
                  <a:srgbClr val="DC9E1F"/>
                </a:solidFill>
              </a:rPr>
              <a:t>ROMAANS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2. Romaanse kunst</a:t>
            </a:r>
            <a:br>
              <a:rPr lang="nl-NL" sz="2000" cap="none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	b. Romaanse beeldhouwkunst (3)</a:t>
            </a:r>
            <a:endParaRPr lang="nl-NL" sz="1200" cap="non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83" y="2348458"/>
            <a:ext cx="4556218" cy="2442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242" y="2337841"/>
            <a:ext cx="3720913" cy="245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419" y="117624"/>
            <a:ext cx="2147736" cy="1610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921" y="4042901"/>
            <a:ext cx="1953165" cy="2600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0311" y="4022468"/>
            <a:ext cx="1654016" cy="262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CC57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727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nl-NL" sz="2800"/>
          </a:p>
          <a:p>
            <a:endParaRPr lang="nl-NL" sz="2800"/>
          </a:p>
        </p:txBody>
      </p:sp>
      <p:sp>
        <p:nvSpPr>
          <p:cNvPr id="465924" name="Text Box 4"/>
          <p:cNvSpPr txBox="1">
            <a:spLocks noChangeArrowheads="1"/>
          </p:cNvSpPr>
          <p:nvPr/>
        </p:nvSpPr>
        <p:spPr bwMode="auto">
          <a:xfrm>
            <a:off x="457200" y="1628775"/>
            <a:ext cx="7859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NL" i="0" dirty="0"/>
              <a:t>Op de kapitelen (bovenzijde van een zuil) </a:t>
            </a:r>
            <a:r>
              <a:rPr lang="nl-NL" i="0" dirty="0" smtClean="0"/>
              <a:t>zie je veel </a:t>
            </a:r>
            <a:r>
              <a:rPr lang="nl-NL" i="0" dirty="0"/>
              <a:t>beelden. Het waren vooral verhalen uit de bijbel die werden uitgebeeld.</a:t>
            </a:r>
            <a:r>
              <a:rPr lang="nl-NL" dirty="0"/>
              <a:t> </a:t>
            </a:r>
          </a:p>
        </p:txBody>
      </p:sp>
      <p:pic>
        <p:nvPicPr>
          <p:cNvPr id="465930" name="Picture 10" descr="saulieu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636838"/>
            <a:ext cx="5476875" cy="3400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352331" y="24230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>
                <a:solidFill>
                  <a:srgbClr val="DC9E1F"/>
                </a:solidFill>
              </a:rPr>
              <a:t/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dirty="0" smtClean="0">
                <a:solidFill>
                  <a:srgbClr val="DC9E1F"/>
                </a:solidFill>
              </a:rPr>
              <a:t>ROMAANS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2. Romaanse kunst</a:t>
            </a:r>
            <a:br>
              <a:rPr lang="nl-NL" sz="2000" cap="none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	b. Romaanse beeldhouwkunst (4)</a:t>
            </a:r>
            <a:endParaRPr lang="nl-NL" sz="1200" cap="none" dirty="0"/>
          </a:p>
        </p:txBody>
      </p:sp>
    </p:spTree>
    <p:extLst>
      <p:ext uri="{BB962C8B-B14F-4D97-AF65-F5344CB8AC3E}">
        <p14:creationId xmlns:p14="http://schemas.microsoft.com/office/powerpoint/2010/main" val="98407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nl-NL" sz="2800"/>
          </a:p>
          <a:p>
            <a:endParaRPr lang="nl-NL" sz="2800"/>
          </a:p>
        </p:txBody>
      </p:sp>
      <p:sp>
        <p:nvSpPr>
          <p:cNvPr id="381960" name="Text Box 8"/>
          <p:cNvSpPr txBox="1">
            <a:spLocks noChangeArrowheads="1"/>
          </p:cNvSpPr>
          <p:nvPr/>
        </p:nvSpPr>
        <p:spPr bwMode="auto">
          <a:xfrm>
            <a:off x="582606" y="1628775"/>
            <a:ext cx="773430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NL" dirty="0" smtClean="0"/>
              <a:t>Timpaan: l</a:t>
            </a:r>
            <a:r>
              <a:rPr lang="nl-NL" i="0" dirty="0" smtClean="0"/>
              <a:t>aatste </a:t>
            </a:r>
            <a:r>
              <a:rPr lang="nl-NL" i="0" dirty="0"/>
              <a:t>oordeel: De </a:t>
            </a:r>
            <a:r>
              <a:rPr lang="nl-NL" b="1" i="0" dirty="0">
                <a:solidFill>
                  <a:srgbClr val="F2D9A4"/>
                </a:solidFill>
              </a:rPr>
              <a:t>Dag des </a:t>
            </a:r>
            <a:r>
              <a:rPr lang="nl-NL" b="1" i="0" dirty="0" err="1">
                <a:solidFill>
                  <a:srgbClr val="F2D9A4"/>
                </a:solidFill>
              </a:rPr>
              <a:t>oordeels</a:t>
            </a:r>
            <a:r>
              <a:rPr lang="nl-NL" i="0" dirty="0">
                <a:solidFill>
                  <a:srgbClr val="F2D9A4"/>
                </a:solidFill>
              </a:rPr>
              <a:t> </a:t>
            </a:r>
            <a:endParaRPr lang="nl-NL" dirty="0"/>
          </a:p>
          <a:p>
            <a:r>
              <a:rPr lang="nl-NL" i="0" dirty="0" smtClean="0"/>
              <a:t>een </a:t>
            </a:r>
            <a:r>
              <a:rPr lang="nl-NL" i="0" dirty="0"/>
              <a:t>mythisch begrip voor een dag die in religieuze boeken wordt genoemd als de dag waarop over alle mensen een oordeel geveld zal worden door God: de Apocalyps</a:t>
            </a:r>
          </a:p>
        </p:txBody>
      </p:sp>
      <p:pic>
        <p:nvPicPr>
          <p:cNvPr id="381967" name="Picture 15" descr="conqu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81300"/>
            <a:ext cx="4284662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352331" y="24230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>
                <a:solidFill>
                  <a:srgbClr val="DC9E1F"/>
                </a:solidFill>
              </a:rPr>
              <a:t/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dirty="0" smtClean="0">
                <a:solidFill>
                  <a:srgbClr val="DC9E1F"/>
                </a:solidFill>
              </a:rPr>
              <a:t>ROMAANS</a:t>
            </a:r>
            <a:br>
              <a:rPr lang="nl-NL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2. Romaanse kunst</a:t>
            </a:r>
            <a:br>
              <a:rPr lang="nl-NL" sz="2000" cap="none" dirty="0" smtClean="0">
                <a:solidFill>
                  <a:srgbClr val="DC9E1F"/>
                </a:solidFill>
              </a:rPr>
            </a:br>
            <a:r>
              <a:rPr lang="nl-NL" sz="2000" cap="none" dirty="0" smtClean="0">
                <a:solidFill>
                  <a:srgbClr val="DC9E1F"/>
                </a:solidFill>
              </a:rPr>
              <a:t>	b. Romaanse beeldhouwkunst (5)</a:t>
            </a:r>
            <a:endParaRPr lang="nl-NL" sz="1200" cap="none" dirty="0"/>
          </a:p>
        </p:txBody>
      </p:sp>
    </p:spTree>
    <p:extLst>
      <p:ext uri="{BB962C8B-B14F-4D97-AF65-F5344CB8AC3E}">
        <p14:creationId xmlns:p14="http://schemas.microsoft.com/office/powerpoint/2010/main" val="342569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5923</TotalTime>
  <Words>369</Words>
  <Application>Microsoft Macintosh PowerPoint</Application>
  <PresentationFormat>Diavoorstelling (4:3)</PresentationFormat>
  <Paragraphs>57</Paragraphs>
  <Slides>8</Slides>
  <Notes>6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9" baseType="lpstr">
      <vt:lpstr>Horizon</vt:lpstr>
      <vt:lpstr>LES 2: ROMAANS HOOFDSTUK 1: PAG. 9, 10, 11, 12, 13, 14 en 15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1: ROMAANSE KUNST </dc:title>
  <dc:creator>Gebruiker</dc:creator>
  <cp:lastModifiedBy>Gebruiker</cp:lastModifiedBy>
  <cp:revision>108</cp:revision>
  <dcterms:created xsi:type="dcterms:W3CDTF">2015-09-14T18:02:52Z</dcterms:created>
  <dcterms:modified xsi:type="dcterms:W3CDTF">2015-10-29T11:25:23Z</dcterms:modified>
</cp:coreProperties>
</file>